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sldIdLst>
    <p:sldId id="267" r:id="rId3"/>
    <p:sldId id="459" r:id="rId4"/>
    <p:sldId id="461" r:id="rId5"/>
    <p:sldId id="462" r:id="rId6"/>
    <p:sldId id="463" r:id="rId7"/>
    <p:sldId id="464" r:id="rId8"/>
    <p:sldId id="465" r:id="rId9"/>
    <p:sldId id="466" r:id="rId10"/>
    <p:sldId id="467" r:id="rId11"/>
    <p:sldId id="468" r:id="rId12"/>
    <p:sldId id="469" r:id="rId13"/>
    <p:sldId id="470" r:id="rId14"/>
    <p:sldId id="471" r:id="rId15"/>
    <p:sldId id="472" r:id="rId16"/>
    <p:sldId id="477" r:id="rId17"/>
    <p:sldId id="479" r:id="rId18"/>
    <p:sldId id="475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4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4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14400" y="1620252"/>
            <a:ext cx="10380133" cy="1465848"/>
          </a:xfrm>
          <a:prstGeom prst="rect">
            <a:avLst/>
          </a:prstGeom>
        </p:spPr>
        <p:txBody>
          <a:bodyPr vert="horz" lIns="0" rIns="0" bIns="0" anchor="b" anchorCtr="0"/>
          <a:lstStyle>
            <a:lvl1pPr marL="0" algn="l" defTabSz="457189" rtl="0" eaLnBrk="1" latinLnBrk="0" hangingPunct="1">
              <a:spcBef>
                <a:spcPct val="0"/>
              </a:spcBef>
              <a:buNone/>
              <a:defRPr lang="de-DE" sz="3200" b="0" i="0" kern="1200" dirty="0">
                <a:solidFill>
                  <a:srgbClr val="08A3E8"/>
                </a:solidFill>
                <a:latin typeface="ＭＳ Ｐゴシック" panose="020B0600070205080204" pitchFamily="50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de-DE" dirty="0"/>
              <a:t>PAPER TITLE </a:t>
            </a:r>
            <a:br>
              <a:rPr lang="de-DE" dirty="0"/>
            </a:br>
            <a:r>
              <a:rPr lang="de-DE" dirty="0"/>
              <a:t>ICAS PAPER No.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352799"/>
            <a:ext cx="10380133" cy="1660359"/>
          </a:xfrm>
          <a:prstGeom prst="rect">
            <a:avLst/>
          </a:prstGeom>
        </p:spPr>
        <p:txBody>
          <a:bodyPr vert="horz" lIns="0" rIns="0" bIns="0"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lang="de-DE" sz="2000" b="0" i="0" kern="1200" dirty="0" smtClean="0">
                <a:solidFill>
                  <a:schemeClr val="tx1">
                    <a:tint val="75000"/>
                  </a:schemeClr>
                </a:solidFill>
                <a:latin typeface="ＭＳ Ｐゴシック" panose="020B0600070205080204" pitchFamily="50" charset="-128"/>
                <a:ea typeface="+mn-ea"/>
                <a:cs typeface="Open Sans"/>
              </a:defRPr>
            </a:lvl1pPr>
            <a:lvl2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lang="de-DE" sz="2000" b="0" i="0" kern="1200" dirty="0" smtClean="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lang="de-DE" sz="2000" b="0" i="0" kern="1200" dirty="0" smtClean="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lang="de-DE" sz="2000" b="0" i="0" kern="1200" dirty="0" smtClean="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lang="de-DE" sz="2000" b="0" i="0" kern="1200" dirty="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lvl="0"/>
            <a:r>
              <a:rPr lang="de-DE" dirty="0"/>
              <a:t>Authors</a:t>
            </a:r>
          </a:p>
          <a:p>
            <a:pPr lvl="0"/>
            <a:r>
              <a:rPr lang="de-DE" dirty="0"/>
              <a:t>Company/Organization</a:t>
            </a:r>
          </a:p>
        </p:txBody>
      </p:sp>
    </p:spTree>
    <p:extLst>
      <p:ext uri="{BB962C8B-B14F-4D97-AF65-F5344CB8AC3E}">
        <p14:creationId xmlns:p14="http://schemas.microsoft.com/office/powerpoint/2010/main" val="265501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14400" y="3633536"/>
            <a:ext cx="10380133" cy="1465848"/>
          </a:xfrm>
          <a:prstGeom prst="rect">
            <a:avLst/>
          </a:prstGeom>
        </p:spPr>
        <p:txBody>
          <a:bodyPr vert="horz" lIns="0" rIns="0" bIns="0" anchor="b" anchorCtr="0"/>
          <a:lstStyle>
            <a:lvl1pPr marL="0" algn="l" defTabSz="457189" rtl="0" eaLnBrk="1" latinLnBrk="0" hangingPunct="1">
              <a:spcBef>
                <a:spcPct val="0"/>
              </a:spcBef>
              <a:buNone/>
              <a:defRPr lang="de-DE" sz="3200" b="0" i="0" kern="1200" dirty="0">
                <a:solidFill>
                  <a:srgbClr val="08A3E8"/>
                </a:solidFill>
                <a:latin typeface="ＭＳ Ｐゴシック" panose="020B0600070205080204" pitchFamily="50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de-DE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197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667">
                <a:latin typeface="+mj-ea"/>
                <a:ea typeface="+mj-ea"/>
              </a:defRPr>
            </a:lvl1pPr>
          </a:lstStyle>
          <a:p>
            <a:r>
              <a:rPr lang="de-DE" dirty="0"/>
              <a:t>SLIDE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ACD100-AA70-4635-9391-08174F38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1" y="6477000"/>
            <a:ext cx="451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8FF1B-5880-4861-B9BE-D73DE9155A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75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667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r>
              <a:rPr lang="de-DE" dirty="0"/>
              <a:t>SLIDE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09600" y="1069891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 dirty="0"/>
              <a:t>Subtitle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9654"/>
            <a:ext cx="5386917" cy="441650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67"/>
            </a:lvl1pPr>
            <a:lvl2pPr>
              <a:lnSpc>
                <a:spcPct val="100000"/>
              </a:lnSpc>
              <a:defRPr sz="1867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867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9" y="1069891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133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 dirty="0"/>
              <a:t>Subtitle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9654"/>
            <a:ext cx="5389033" cy="441650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67"/>
            </a:lvl1pPr>
            <a:lvl2pPr>
              <a:lnSpc>
                <a:spcPct val="100000"/>
              </a:lnSpc>
              <a:defRPr sz="1867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867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1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de-DE" dirty="0"/>
              <a:t>SLIDE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211179"/>
            <a:ext cx="5384800" cy="4914985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211179"/>
            <a:ext cx="5384800" cy="4914985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52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de-DE" dirty="0"/>
              <a:t>SLIDE 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ACD100-AA70-4635-9391-08174F38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1" y="6477000"/>
            <a:ext cx="451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8FF1B-5880-4861-B9BE-D73DE9155A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22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ACD100-AA70-4635-9391-08174F38D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1" y="6477000"/>
            <a:ext cx="451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8FF1B-5880-4861-B9BE-D73DE9155A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01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14400" y="1620252"/>
            <a:ext cx="10380133" cy="1465848"/>
          </a:xfrm>
          <a:prstGeom prst="rect">
            <a:avLst/>
          </a:prstGeom>
        </p:spPr>
        <p:txBody>
          <a:bodyPr vert="horz" lIns="0" rIns="0" bIns="0" anchor="b" anchorCtr="0"/>
          <a:lstStyle>
            <a:lvl1pPr marL="0" algn="l" defTabSz="457189" rtl="0" eaLnBrk="1" latinLnBrk="0" hangingPunct="1">
              <a:spcBef>
                <a:spcPct val="0"/>
              </a:spcBef>
              <a:buNone/>
              <a:defRPr lang="de-DE" sz="3200" b="0" i="0" kern="1200" dirty="0">
                <a:solidFill>
                  <a:srgbClr val="08A3E8"/>
                </a:solidFill>
                <a:latin typeface="ＭＳ Ｐゴシック" panose="020B0600070205080204" pitchFamily="50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de-DE" dirty="0"/>
              <a:t>PAPER TITLE </a:t>
            </a:r>
            <a:br>
              <a:rPr lang="de-DE" dirty="0"/>
            </a:br>
            <a:r>
              <a:rPr lang="de-DE" dirty="0"/>
              <a:t>ICAS PAPER No.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352799"/>
            <a:ext cx="10380133" cy="1660359"/>
          </a:xfrm>
          <a:prstGeom prst="rect">
            <a:avLst/>
          </a:prstGeom>
        </p:spPr>
        <p:txBody>
          <a:bodyPr vert="horz" lIns="0" rIns="0" bIns="0"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lang="de-DE" sz="2000" b="0" i="0" kern="1200" dirty="0" smtClean="0">
                <a:solidFill>
                  <a:schemeClr val="tx1">
                    <a:tint val="75000"/>
                  </a:schemeClr>
                </a:solidFill>
                <a:latin typeface="ＭＳ Ｐゴシック" panose="020B0600070205080204" pitchFamily="50" charset="-128"/>
                <a:ea typeface="+mn-ea"/>
                <a:cs typeface="Open Sans"/>
              </a:defRPr>
            </a:lvl1pPr>
            <a:lvl2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lang="de-DE" sz="2000" b="0" i="0" kern="1200" dirty="0" smtClean="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lang="de-DE" sz="2000" b="0" i="0" kern="1200" dirty="0" smtClean="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lang="de-DE" sz="2000" b="0" i="0" kern="1200" dirty="0" smtClean="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lang="de-DE" sz="2000" b="0" i="0" kern="1200" dirty="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lvl="0"/>
            <a:r>
              <a:rPr lang="de-DE" dirty="0"/>
              <a:t>Authors</a:t>
            </a:r>
          </a:p>
          <a:p>
            <a:pPr lvl="0"/>
            <a:r>
              <a:rPr lang="de-DE" dirty="0"/>
              <a:t>Company/Organization</a:t>
            </a:r>
          </a:p>
        </p:txBody>
      </p:sp>
    </p:spTree>
    <p:extLst>
      <p:ext uri="{BB962C8B-B14F-4D97-AF65-F5344CB8AC3E}">
        <p14:creationId xmlns:p14="http://schemas.microsoft.com/office/powerpoint/2010/main" val="399981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14400" y="3633536"/>
            <a:ext cx="10380133" cy="1465848"/>
          </a:xfrm>
          <a:prstGeom prst="rect">
            <a:avLst/>
          </a:prstGeom>
        </p:spPr>
        <p:txBody>
          <a:bodyPr vert="horz" lIns="0" rIns="0" bIns="0" anchor="b" anchorCtr="0"/>
          <a:lstStyle>
            <a:lvl1pPr marL="0" algn="l" defTabSz="457189" rtl="0" eaLnBrk="1" latinLnBrk="0" hangingPunct="1">
              <a:spcBef>
                <a:spcPct val="0"/>
              </a:spcBef>
              <a:buNone/>
              <a:defRPr lang="de-DE" sz="3200" b="0" i="0" kern="1200" dirty="0">
                <a:solidFill>
                  <a:srgbClr val="08A3E8"/>
                </a:solidFill>
                <a:latin typeface="ＭＳ Ｐゴシック" panose="020B0600070205080204" pitchFamily="50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de-DE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358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6">
            <a:extLst>
              <a:ext uri="{FF2B5EF4-FFF2-40B4-BE49-F238E27FC236}">
                <a16:creationId xmlns:a16="http://schemas.microsoft.com/office/drawing/2014/main" id="{3FC1F24A-E6E0-4405-91D4-08C18328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2105364" y="-21381"/>
            <a:ext cx="7981273" cy="6879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348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ctr" defTabSz="457189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>
            <a:cxnSpLocks/>
          </p:cNvCxnSpPr>
          <p:nvPr/>
        </p:nvCxnSpPr>
        <p:spPr>
          <a:xfrm>
            <a:off x="0" y="774524"/>
            <a:ext cx="8619821" cy="0"/>
          </a:xfrm>
          <a:prstGeom prst="line">
            <a:avLst/>
          </a:prstGeom>
          <a:ln w="6350">
            <a:solidFill>
              <a:srgbClr val="0086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14551"/>
            <a:ext cx="10972800" cy="712523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de-DE" dirty="0"/>
              <a:t>SLIDE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211182"/>
            <a:ext cx="10972800" cy="4914983"/>
          </a:xfrm>
          <a:prstGeom prst="rect">
            <a:avLst/>
          </a:prstGeom>
        </p:spPr>
        <p:txBody>
          <a:bodyPr vert="horz" lIns="0" tIns="45720" rIns="91440" bIns="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82401" y="6477000"/>
            <a:ext cx="451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8FF1B-5880-4861-B9BE-D73DE9155A1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026" name="Picture 2" descr="ロゴ, 会社名&#10;&#10;自動的に生成された説明">
            <a:extLst>
              <a:ext uri="{FF2B5EF4-FFF2-40B4-BE49-F238E27FC236}">
                <a16:creationId xmlns:a16="http://schemas.microsoft.com/office/drawing/2014/main" id="{2AE86947-3CCB-06C8-96B2-89D10C30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345" y="-333202"/>
            <a:ext cx="2982392" cy="167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26A03478-AA87-785E-9721-B11C2AE1F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10" y="46676"/>
            <a:ext cx="934261" cy="9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36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</p:sldLayoutIdLst>
  <p:hf hdr="0" ftr="0"/>
  <p:txStyles>
    <p:titleStyle>
      <a:lvl1pPr algn="l" defTabSz="457189" rtl="0" eaLnBrk="1" latinLnBrk="0" hangingPunct="1">
        <a:spcBef>
          <a:spcPct val="0"/>
        </a:spcBef>
        <a:buNone/>
        <a:defRPr kumimoji="1" lang="de-DE" sz="3200" b="0" i="0" kern="1200" dirty="0">
          <a:solidFill>
            <a:srgbClr val="08A3E8"/>
          </a:solidFill>
          <a:latin typeface="ＭＳ Ｐゴシック" panose="020B0600070205080204" pitchFamily="50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1pPr>
    </p:titleStyle>
    <p:bodyStyle>
      <a:lvl1pPr marL="342891" indent="-342891" algn="l" defTabSz="457189" rtl="0" eaLnBrk="1" latinLnBrk="0" hangingPunct="1">
        <a:lnSpc>
          <a:spcPct val="150000"/>
        </a:lnSpc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42932" indent="-285744" algn="l" defTabSz="457189" rtl="0" eaLnBrk="1" latinLnBrk="0" hangingPunct="1">
        <a:lnSpc>
          <a:spcPct val="150000"/>
        </a:lnSpc>
        <a:spcBef>
          <a:spcPct val="20000"/>
        </a:spcBef>
        <a:buFont typeface="Arial"/>
        <a:buChar char="–"/>
        <a:defRPr kumimoji="1" sz="2133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2971" indent="-228594" algn="l" defTabSz="457189" rtl="0" eaLnBrk="1" latinLnBrk="0" hangingPunct="1">
        <a:lnSpc>
          <a:spcPct val="150000"/>
        </a:lnSpc>
        <a:spcBef>
          <a:spcPct val="20000"/>
        </a:spcBef>
        <a:buFont typeface="Arial"/>
        <a:buChar char="•"/>
        <a:defRPr kumimoji="1" sz="2133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160" indent="-228594" algn="l" defTabSz="457189" rtl="0" eaLnBrk="1" latinLnBrk="0" hangingPunct="1">
        <a:lnSpc>
          <a:spcPct val="150000"/>
        </a:lnSpc>
        <a:spcBef>
          <a:spcPct val="20000"/>
        </a:spcBef>
        <a:buFont typeface="Arial"/>
        <a:buChar char="–"/>
        <a:defRPr kumimoji="1" sz="2133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349" indent="-228594" algn="l" defTabSz="457189" rtl="0" eaLnBrk="1" latinLnBrk="0" hangingPunct="1">
        <a:lnSpc>
          <a:spcPct val="150000"/>
        </a:lnSpc>
        <a:spcBef>
          <a:spcPct val="20000"/>
        </a:spcBef>
        <a:buFont typeface="Arial"/>
        <a:buChar char="»"/>
        <a:defRPr kumimoji="1" sz="2133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NaotoMoritaUT/FEE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1AE30-1420-F4F5-4B26-A6FEBB52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sz="2800" dirty="0">
                <a:latin typeface="+mj-ea"/>
                <a:ea typeface="+mj-ea"/>
              </a:rPr>
              <a:t>UNLSI</a:t>
            </a:r>
            <a:r>
              <a:rPr lang="ja-JP" altLang="en-US" sz="2800" dirty="0">
                <a:latin typeface="+mj-ea"/>
                <a:ea typeface="+mj-ea"/>
              </a:rPr>
              <a:t>・</a:t>
            </a:r>
            <a:r>
              <a:rPr lang="en-US" altLang="ja-JP" sz="2800" dirty="0" err="1">
                <a:latin typeface="+mj-ea"/>
                <a:ea typeface="+mj-ea"/>
              </a:rPr>
              <a:t>openVSP</a:t>
            </a:r>
            <a:r>
              <a:rPr lang="ja-JP" altLang="en-US" sz="2800" dirty="0">
                <a:latin typeface="+mj-ea"/>
                <a:ea typeface="+mj-ea"/>
              </a:rPr>
              <a:t>ワークショップ</a:t>
            </a:r>
            <a:br>
              <a:rPr lang="en-US" altLang="ja-JP" sz="2800" dirty="0">
                <a:latin typeface="+mj-ea"/>
                <a:ea typeface="+mj-ea"/>
              </a:rPr>
            </a:br>
            <a:r>
              <a:rPr lang="en-US" altLang="ja-JP" sz="2800" dirty="0">
                <a:latin typeface="+mj-ea"/>
                <a:ea typeface="+mj-ea"/>
              </a:rPr>
              <a:t>@</a:t>
            </a:r>
            <a:r>
              <a:rPr lang="ja-JP" altLang="en-US" sz="2800" dirty="0">
                <a:latin typeface="+mj-ea"/>
                <a:ea typeface="+mj-ea"/>
              </a:rPr>
              <a:t>東京大学・</a:t>
            </a:r>
            <a:r>
              <a:rPr lang="en-US" altLang="ja-JP" sz="2800" dirty="0">
                <a:latin typeface="+mj-ea"/>
                <a:ea typeface="+mj-ea"/>
              </a:rPr>
              <a:t>2024</a:t>
            </a:r>
            <a:r>
              <a:rPr lang="ja-JP" altLang="en-US" sz="2800" dirty="0">
                <a:latin typeface="+mj-ea"/>
                <a:ea typeface="+mj-ea"/>
              </a:rPr>
              <a:t>年</a:t>
            </a:r>
            <a:r>
              <a:rPr lang="en-US" altLang="ja-JP" sz="2800" dirty="0">
                <a:latin typeface="+mj-ea"/>
                <a:ea typeface="+mj-ea"/>
              </a:rPr>
              <a:t>3</a:t>
            </a:r>
            <a:r>
              <a:rPr lang="ja-JP" altLang="en-US" sz="2800" dirty="0">
                <a:latin typeface="+mj-ea"/>
                <a:ea typeface="+mj-ea"/>
              </a:rPr>
              <a:t>月</a:t>
            </a:r>
            <a:r>
              <a:rPr lang="en-US" altLang="ja-JP" sz="2800" dirty="0">
                <a:latin typeface="+mj-ea"/>
                <a:ea typeface="+mj-ea"/>
              </a:rPr>
              <a:t>14</a:t>
            </a:r>
            <a:r>
              <a:rPr lang="ja-JP" altLang="en-US" sz="2800" dirty="0">
                <a:latin typeface="+mj-ea"/>
                <a:ea typeface="+mj-ea"/>
              </a:rPr>
              <a:t>日</a:t>
            </a:r>
            <a:endParaRPr kumimoji="1" lang="ja-JP" altLang="en-US" sz="2800" dirty="0">
              <a:latin typeface="+mj-ea"/>
              <a:ea typeface="+mj-ea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D31991-5080-8752-C5DB-BA8D5D91C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ja-JP" altLang="en-US" dirty="0"/>
              <a:t>森田直人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695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DB683B-9B8D-3592-BCDA-29B81C74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構造設計・</a:t>
            </a:r>
            <a:r>
              <a:rPr kumimoji="1" lang="en-US" altLang="ja-JP" dirty="0"/>
              <a:t>FEA</a:t>
            </a:r>
            <a:r>
              <a:rPr kumimoji="1" lang="ja-JP" altLang="en-US" dirty="0"/>
              <a:t>メッシュ（構造メッシュ）の作成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9DF648-1041-7DA4-A24B-8FFA67DA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571237"/>
            <a:ext cx="5860808" cy="3088325"/>
          </a:xfrm>
        </p:spPr>
        <p:txBody>
          <a:bodyPr/>
          <a:lstStyle/>
          <a:p>
            <a:r>
              <a:rPr lang="en-US" altLang="ja-JP" dirty="0"/>
              <a:t>Structure</a:t>
            </a:r>
            <a:r>
              <a:rPr lang="ja-JP" altLang="en-US" dirty="0"/>
              <a:t>→</a:t>
            </a:r>
            <a:r>
              <a:rPr lang="en-US" altLang="ja-JP" dirty="0"/>
              <a:t>Add </a:t>
            </a:r>
            <a:r>
              <a:rPr lang="en-US" altLang="ja-JP" dirty="0" err="1"/>
              <a:t>Strucure</a:t>
            </a:r>
            <a:endParaRPr lang="en-US" altLang="ja-JP" dirty="0"/>
          </a:p>
          <a:p>
            <a:r>
              <a:rPr kumimoji="1" lang="en-US" altLang="ja-JP" dirty="0"/>
              <a:t>Par</a:t>
            </a:r>
            <a:r>
              <a:rPr lang="en-US" altLang="ja-JP" dirty="0"/>
              <a:t>t </a:t>
            </a:r>
            <a:r>
              <a:rPr lang="ja-JP" altLang="en-US" dirty="0"/>
              <a:t>→ </a:t>
            </a:r>
            <a:r>
              <a:rPr lang="en-US" altLang="ja-JP" dirty="0"/>
              <a:t>Add </a:t>
            </a:r>
            <a:r>
              <a:rPr lang="en-US" altLang="ja-JP" dirty="0" err="1"/>
              <a:t>Rib_Array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あとは空力メッシュと同様にメッシュを作成</a:t>
            </a:r>
            <a:endParaRPr lang="en-US" altLang="ja-JP" dirty="0"/>
          </a:p>
          <a:p>
            <a:r>
              <a:rPr kumimoji="1" lang="en-US" altLang="ja-JP" dirty="0"/>
              <a:t>FEAS </a:t>
            </a:r>
            <a:r>
              <a:rPr kumimoji="1" lang="en-US" altLang="ja-JP" dirty="0" err="1"/>
              <a:t>tructure</a:t>
            </a:r>
            <a:r>
              <a:rPr kumimoji="1" lang="ja-JP" altLang="en-US" dirty="0"/>
              <a:t>では</a:t>
            </a:r>
            <a:r>
              <a:rPr kumimoji="1" lang="en-US" altLang="ja-JP" dirty="0"/>
              <a:t>Export FEM</a:t>
            </a:r>
            <a:r>
              <a:rPr kumimoji="1" lang="ja-JP" altLang="en-US" dirty="0"/>
              <a:t>を押さないとファイルが書き出されないので注意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7EC46E-A7E1-EBD5-C7F3-7E3D75C90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2781078-2AFE-8481-3F57-DB6D3E882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9"/>
          <a:stretch/>
        </p:blipFill>
        <p:spPr>
          <a:xfrm>
            <a:off x="508000" y="977703"/>
            <a:ext cx="4785360" cy="23090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66E524D-CD3A-89C3-ECCB-FBA73A583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25" y="806158"/>
            <a:ext cx="4846319" cy="248060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2D6AF05-8A14-2053-3807-668518E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608" y="3639390"/>
            <a:ext cx="5174465" cy="2837610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5335AF1B-D775-7EF1-7054-576E96470647}"/>
              </a:ext>
            </a:extLst>
          </p:cNvPr>
          <p:cNvSpPr/>
          <p:nvPr/>
        </p:nvSpPr>
        <p:spPr>
          <a:xfrm>
            <a:off x="7538720" y="5516880"/>
            <a:ext cx="751840" cy="104648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351DC9-5572-B744-9867-85AB34282438}"/>
              </a:ext>
            </a:extLst>
          </p:cNvPr>
          <p:cNvSpPr txBox="1"/>
          <p:nvPr/>
        </p:nvSpPr>
        <p:spPr>
          <a:xfrm>
            <a:off x="8290560" y="5332214"/>
            <a:ext cx="24032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これらのチェックを外す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1988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5565A7-4E48-4C36-48E9-E1FD8E33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UNLSI</a:t>
            </a:r>
            <a:r>
              <a:rPr kumimoji="1" lang="ja-JP" altLang="en-US" dirty="0"/>
              <a:t>による空力解析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DF8E22-2442-CEEA-1F6A-515C6F58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1182"/>
            <a:ext cx="5608320" cy="5531606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最初に作成した</a:t>
            </a:r>
            <a:r>
              <a:rPr lang="en-US" altLang="ja-JP" sz="2000" dirty="0"/>
              <a:t>workshop</a:t>
            </a:r>
            <a:r>
              <a:rPr lang="ja-JP" altLang="en-US" sz="2000" dirty="0"/>
              <a:t>フォルダに</a:t>
            </a:r>
            <a:r>
              <a:rPr lang="en-US" altLang="ja-JP" sz="2000" dirty="0" err="1"/>
              <a:t>openVSP</a:t>
            </a:r>
            <a:r>
              <a:rPr lang="ja-JP" altLang="en-US" sz="2000" dirty="0"/>
              <a:t>で作成した「</a:t>
            </a:r>
            <a:r>
              <a:rPr lang="en-US" altLang="ja-JP" sz="2000" dirty="0" err="1"/>
              <a:t>workshop.vspgeom</a:t>
            </a:r>
            <a:r>
              <a:rPr lang="ja-JP" altLang="en-US" sz="2000" dirty="0"/>
              <a:t>」と「</a:t>
            </a:r>
            <a:r>
              <a:rPr lang="en-US" altLang="ja-JP" sz="2000" dirty="0"/>
              <a:t>workshop_wingGeom_Struct0.msh</a:t>
            </a:r>
            <a:r>
              <a:rPr lang="ja-JP" altLang="en-US" sz="2000" dirty="0"/>
              <a:t>」をコピー</a:t>
            </a:r>
            <a:endParaRPr lang="en-US" altLang="ja-JP" sz="2000" dirty="0"/>
          </a:p>
          <a:p>
            <a:r>
              <a:rPr kumimoji="1" lang="en-US" altLang="ja-JP" sz="2000" dirty="0" err="1"/>
              <a:t>Readv</a:t>
            </a:r>
            <a:r>
              <a:rPr lang="en-US" altLang="ja-JP" sz="2000" dirty="0" err="1"/>
              <a:t>spgeom</a:t>
            </a:r>
            <a:r>
              <a:rPr lang="ja-JP" altLang="en-US" sz="2000" dirty="0"/>
              <a:t>の引数と基準値を変更して解析を実行</a:t>
            </a:r>
            <a:endParaRPr lang="en-US" altLang="ja-JP" sz="2000" dirty="0"/>
          </a:p>
          <a:p>
            <a:r>
              <a:rPr kumimoji="1" lang="ja-JP" altLang="en-US" sz="2000" dirty="0"/>
              <a:t>解析例では</a:t>
            </a:r>
            <a:r>
              <a:rPr kumimoji="1" lang="en-US" altLang="ja-JP" sz="2000" dirty="0"/>
              <a:t>adjoint</a:t>
            </a:r>
            <a:r>
              <a:rPr lang="ja-JP" altLang="en-US" sz="2000" dirty="0"/>
              <a:t>法っぽく解析を実行しているが、コメントアウトされた</a:t>
            </a:r>
            <a:r>
              <a:rPr lang="en-US" altLang="ja-JP" sz="2000" dirty="0" err="1"/>
              <a:t>solveFlow</a:t>
            </a:r>
            <a:r>
              <a:rPr lang="ja-JP" altLang="en-US" sz="2000" dirty="0"/>
              <a:t>関数の実行でも</a:t>
            </a:r>
            <a:r>
              <a:rPr lang="en-US" altLang="ja-JP" sz="2000" dirty="0"/>
              <a:t>OK</a:t>
            </a:r>
          </a:p>
          <a:p>
            <a:endParaRPr lang="en-US" altLang="ja-JP" sz="2000" dirty="0"/>
          </a:p>
          <a:p>
            <a:r>
              <a:rPr lang="ja-JP" altLang="en-US" sz="2000" dirty="0"/>
              <a:t>終わったら構造解析に向けて「</a:t>
            </a:r>
            <a:r>
              <a:rPr lang="en-US" altLang="ja-JP" sz="2000" dirty="0" err="1"/>
              <a:t>testUNLSI_wing</a:t>
            </a:r>
            <a:r>
              <a:rPr lang="ja-JP" altLang="en-US" sz="2000" dirty="0"/>
              <a:t>」をリネームしてください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0A8CB6-BD7B-A948-DC90-7E5CABB56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1C8C54A-88E9-EEF4-DB30-BD2FBA1A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3119"/>
            <a:ext cx="5996958" cy="3078481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B7CF68CC-3301-1FA4-9CE6-1F64EECF78A0}"/>
              </a:ext>
            </a:extLst>
          </p:cNvPr>
          <p:cNvSpPr/>
          <p:nvPr/>
        </p:nvSpPr>
        <p:spPr>
          <a:xfrm>
            <a:off x="9519920" y="1445894"/>
            <a:ext cx="1503680" cy="37592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AEFD53D8-80D1-0601-F6F1-D823B7243781}"/>
              </a:ext>
            </a:extLst>
          </p:cNvPr>
          <p:cNvSpPr/>
          <p:nvPr/>
        </p:nvSpPr>
        <p:spPr>
          <a:xfrm>
            <a:off x="7406640" y="1699894"/>
            <a:ext cx="1503680" cy="37592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F41BC83-A719-42D1-2DE9-EBF8076E27FF}"/>
              </a:ext>
            </a:extLst>
          </p:cNvPr>
          <p:cNvSpPr txBox="1"/>
          <p:nvPr/>
        </p:nvSpPr>
        <p:spPr>
          <a:xfrm>
            <a:off x="7067004" y="1155183"/>
            <a:ext cx="24529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この</a:t>
            </a:r>
            <a:r>
              <a:rPr kumimoji="1" lang="en-US" altLang="ja-JP" dirty="0"/>
              <a:t>2</a:t>
            </a:r>
            <a:r>
              <a:rPr lang="ja-JP" altLang="en-US" dirty="0"/>
              <a:t>点を変更して実行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828A5E2-98C6-EF96-0F8F-AA2916851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13"/>
          <a:stretch/>
        </p:blipFill>
        <p:spPr>
          <a:xfrm>
            <a:off x="6881619" y="4081424"/>
            <a:ext cx="4425720" cy="26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1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EF3E62-2340-E990-F951-36FFE0A2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UNLSI</a:t>
            </a:r>
            <a:r>
              <a:rPr kumimoji="1" lang="ja-JP" altLang="en-US" dirty="0"/>
              <a:t>による構造解析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333429-391B-8675-2985-8647542A5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11182"/>
            <a:ext cx="6360367" cy="4914983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example</a:t>
            </a:r>
            <a:r>
              <a:rPr kumimoji="1" lang="ja-JP" altLang="en-US" sz="2000" dirty="0"/>
              <a:t>→</a:t>
            </a:r>
            <a:r>
              <a:rPr kumimoji="1" lang="en-US" altLang="ja-JP" sz="2000" dirty="0" err="1"/>
              <a:t>unlsi</a:t>
            </a:r>
            <a:r>
              <a:rPr kumimoji="1" lang="ja-JP" altLang="en-US" sz="2000" dirty="0"/>
              <a:t>→</a:t>
            </a:r>
            <a:r>
              <a:rPr kumimoji="1" lang="en-US" altLang="ja-JP" sz="2000" dirty="0" err="1"/>
              <a:t>wingStructure</a:t>
            </a:r>
            <a:r>
              <a:rPr kumimoji="1" lang="ja-JP" altLang="en-US" sz="2000" dirty="0"/>
              <a:t>から</a:t>
            </a:r>
            <a:r>
              <a:rPr kumimoji="1" lang="en-US" altLang="ja-JP" sz="2000" dirty="0" err="1"/>
              <a:t>testUNLSI_wing</a:t>
            </a:r>
            <a:r>
              <a:rPr kumimoji="1" lang="ja-JP" altLang="en-US" sz="2000" dirty="0"/>
              <a:t>をコピー</a:t>
            </a:r>
            <a:endParaRPr kumimoji="1" lang="en-US" altLang="ja-JP" sz="2000" dirty="0"/>
          </a:p>
          <a:p>
            <a:r>
              <a:rPr kumimoji="1" lang="ja-JP" altLang="en-US" sz="2000" dirty="0"/>
              <a:t>必要な箇所を変更</a:t>
            </a:r>
            <a:endParaRPr kumimoji="1" lang="en-US" altLang="ja-JP" sz="2000" dirty="0"/>
          </a:p>
          <a:p>
            <a:pPr lvl="1"/>
            <a:r>
              <a:rPr kumimoji="1" lang="ja-JP" altLang="en-US" sz="2000" dirty="0"/>
              <a:t>読み込みファイルの名前</a:t>
            </a:r>
            <a:endParaRPr kumimoji="1" lang="en-US" altLang="ja-JP" sz="2000" dirty="0"/>
          </a:p>
          <a:p>
            <a:pPr lvl="1"/>
            <a:r>
              <a:rPr lang="en-US" altLang="ja-JP" sz="2000" dirty="0" err="1"/>
              <a:t>setFemMaterials</a:t>
            </a:r>
            <a:r>
              <a:rPr lang="en-US" altLang="ja-JP" sz="2000" dirty="0"/>
              <a:t>([1,2,3],~~~)</a:t>
            </a:r>
            <a:r>
              <a:rPr lang="ja-JP" altLang="en-US" sz="2000" dirty="0"/>
              <a:t>を</a:t>
            </a:r>
            <a:r>
              <a:rPr lang="en-US" altLang="ja-JP" sz="2000" dirty="0" err="1"/>
              <a:t>setFemMaterials</a:t>
            </a:r>
            <a:r>
              <a:rPr lang="en-US" altLang="ja-JP" sz="2000" dirty="0"/>
              <a:t>([1,2],~~~)</a:t>
            </a:r>
            <a:r>
              <a:rPr lang="ja-JP" altLang="en-US" sz="2000" dirty="0"/>
              <a:t>に変更</a:t>
            </a:r>
            <a:endParaRPr lang="en-US" altLang="ja-JP" sz="2000" dirty="0"/>
          </a:p>
          <a:p>
            <a:r>
              <a:rPr lang="ja-JP" altLang="en-US" sz="2000" dirty="0"/>
              <a:t>解析実行！</a:t>
            </a:r>
            <a:endParaRPr lang="en-US" altLang="ja-JP" sz="2000" dirty="0"/>
          </a:p>
          <a:p>
            <a:r>
              <a:rPr kumimoji="1" lang="ja-JP" altLang="en-US" sz="2000" dirty="0"/>
              <a:t>うまくいくと右図のように変位した図が出てくる</a:t>
            </a:r>
            <a:endParaRPr kumimoji="1" lang="en-US" altLang="ja-JP" sz="2000" dirty="0"/>
          </a:p>
          <a:p>
            <a:r>
              <a:rPr lang="ja-JP" altLang="en-US" sz="2000" dirty="0"/>
              <a:t>動圧を変えたりしてどのように変化するか試してみよう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lang="ja-JP" altLang="en-US" sz="2000" dirty="0"/>
              <a:t>終わったら空力弾性解析に向けて「</a:t>
            </a:r>
            <a:r>
              <a:rPr lang="en-US" altLang="ja-JP" sz="2000" dirty="0" err="1"/>
              <a:t>testUNLSI_wing</a:t>
            </a:r>
            <a:r>
              <a:rPr lang="ja-JP" altLang="en-US" sz="2000" dirty="0"/>
              <a:t>」をリネームしてください</a:t>
            </a:r>
            <a:endParaRPr lang="en-US" altLang="ja-JP" sz="20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55A1C0-34E3-67D5-6D83-A1F261316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3146FA2-5942-2F08-4ADF-DFFB263251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1952" y="3768909"/>
            <a:ext cx="4485832" cy="31060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7E329EF-2E8E-2720-A788-86E32116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003" y="1107348"/>
            <a:ext cx="4485939" cy="2975552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54EDE1B6-A75F-DD9E-E7E0-D72687B54EB4}"/>
              </a:ext>
            </a:extLst>
          </p:cNvPr>
          <p:cNvSpPr/>
          <p:nvPr/>
        </p:nvSpPr>
        <p:spPr>
          <a:xfrm>
            <a:off x="10117122" y="1211182"/>
            <a:ext cx="1621819" cy="355503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C233EDC-99F4-154A-0542-BE37A8198673}"/>
              </a:ext>
            </a:extLst>
          </p:cNvPr>
          <p:cNvSpPr/>
          <p:nvPr/>
        </p:nvSpPr>
        <p:spPr>
          <a:xfrm>
            <a:off x="9137008" y="3527942"/>
            <a:ext cx="2129407" cy="355503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0C93AEE-3668-25E4-2EC7-F28E7CF9A1EB}"/>
              </a:ext>
            </a:extLst>
          </p:cNvPr>
          <p:cNvSpPr/>
          <p:nvPr/>
        </p:nvSpPr>
        <p:spPr>
          <a:xfrm>
            <a:off x="9308956" y="3827124"/>
            <a:ext cx="2129407" cy="355503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74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764976-5C4C-E8CB-337A-42BCFAF7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UNLSI</a:t>
            </a:r>
            <a:r>
              <a:rPr kumimoji="1" lang="ja-JP" altLang="en-US" dirty="0"/>
              <a:t>による空力弾性解析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3CE2C8-EE70-CD59-40B3-316D0947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1182"/>
            <a:ext cx="5819192" cy="4914983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example</a:t>
            </a:r>
            <a:r>
              <a:rPr kumimoji="1" lang="ja-JP" altLang="en-US" sz="2000" dirty="0"/>
              <a:t>→</a:t>
            </a:r>
            <a:r>
              <a:rPr kumimoji="1" lang="en-US" altLang="ja-JP" sz="2000" dirty="0" err="1"/>
              <a:t>unlsi</a:t>
            </a:r>
            <a:r>
              <a:rPr kumimoji="1" lang="ja-JP" altLang="en-US" sz="2000" dirty="0"/>
              <a:t>→</a:t>
            </a:r>
            <a:r>
              <a:rPr kumimoji="1" lang="en-US" altLang="ja-JP" sz="2000" dirty="0" err="1"/>
              <a:t>wingAeroelastic</a:t>
            </a:r>
            <a:r>
              <a:rPr kumimoji="1" lang="ja-JP" altLang="en-US" sz="2000" dirty="0"/>
              <a:t>から</a:t>
            </a:r>
            <a:r>
              <a:rPr kumimoji="1" lang="en-US" altLang="ja-JP" sz="2000" dirty="0" err="1"/>
              <a:t>testUNLSI_wing</a:t>
            </a:r>
            <a:r>
              <a:rPr kumimoji="1" lang="ja-JP" altLang="en-US" sz="2000" dirty="0"/>
              <a:t>をコピー</a:t>
            </a:r>
            <a:endParaRPr kumimoji="1" lang="en-US" altLang="ja-JP" sz="2000" dirty="0"/>
          </a:p>
          <a:p>
            <a:r>
              <a:rPr kumimoji="1" lang="ja-JP" altLang="en-US" sz="2000" dirty="0"/>
              <a:t>必要な箇所を変更</a:t>
            </a:r>
            <a:endParaRPr kumimoji="1" lang="en-US" altLang="ja-JP" sz="2000" dirty="0"/>
          </a:p>
          <a:p>
            <a:pPr lvl="1"/>
            <a:r>
              <a:rPr kumimoji="1" lang="ja-JP" altLang="en-US" sz="2000" dirty="0"/>
              <a:t>読み込みファイルの名前</a:t>
            </a:r>
            <a:endParaRPr kumimoji="1" lang="en-US" altLang="ja-JP" sz="2000" dirty="0"/>
          </a:p>
          <a:p>
            <a:pPr lvl="1"/>
            <a:r>
              <a:rPr lang="en-US" altLang="ja-JP" sz="2000" dirty="0" err="1"/>
              <a:t>setFemMaterials</a:t>
            </a:r>
            <a:r>
              <a:rPr lang="en-US" altLang="ja-JP" sz="2000" dirty="0"/>
              <a:t>([1,2,3],~~~)</a:t>
            </a:r>
            <a:r>
              <a:rPr lang="ja-JP" altLang="en-US" sz="2000" dirty="0"/>
              <a:t>を</a:t>
            </a:r>
            <a:r>
              <a:rPr lang="en-US" altLang="ja-JP" sz="2000" dirty="0" err="1"/>
              <a:t>setFemMaterials</a:t>
            </a:r>
            <a:r>
              <a:rPr lang="en-US" altLang="ja-JP" sz="2000" dirty="0"/>
              <a:t>([1,2],~~~)</a:t>
            </a:r>
            <a:r>
              <a:rPr lang="ja-JP" altLang="en-US" sz="2000" dirty="0"/>
              <a:t>に変更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lang="ja-JP" altLang="en-US" sz="2000" dirty="0"/>
              <a:t>解析実行！</a:t>
            </a:r>
            <a:endParaRPr lang="en-US" altLang="ja-JP" sz="2000" dirty="0"/>
          </a:p>
          <a:p>
            <a:r>
              <a:rPr lang="ja-JP" altLang="en-US" sz="2000" dirty="0"/>
              <a:t>線形シェル</a:t>
            </a:r>
            <a:r>
              <a:rPr lang="en-US" altLang="ja-JP" sz="2000" dirty="0"/>
              <a:t>FEM</a:t>
            </a:r>
            <a:r>
              <a:rPr lang="ja-JP" altLang="en-US" sz="2000" dirty="0"/>
              <a:t>の剛性行列は「元の形状」に対して作成されているので、</a:t>
            </a:r>
            <a:r>
              <a:rPr lang="en-US" altLang="ja-JP" sz="2000" dirty="0"/>
              <a:t>wing</a:t>
            </a:r>
            <a:r>
              <a:rPr lang="ja-JP" altLang="en-US" sz="2000" dirty="0"/>
              <a:t>と</a:t>
            </a:r>
            <a:r>
              <a:rPr lang="en-US" altLang="ja-JP" sz="2000" dirty="0"/>
              <a:t>wing2</a:t>
            </a:r>
            <a:r>
              <a:rPr lang="ja-JP" altLang="en-US" sz="2000" dirty="0"/>
              <a:t>のように「変形前」と「変形後」を考慮する必要がある。</a:t>
            </a:r>
            <a:endParaRPr kumimoji="1"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BD2A8E-8F66-7E03-E40E-6A31F2886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5" name="Figure 2 2024-03-10 23-04-18">
            <a:hlinkClick r:id="" action="ppaction://media"/>
            <a:extLst>
              <a:ext uri="{FF2B5EF4-FFF2-40B4-BE49-F238E27FC236}">
                <a16:creationId xmlns:a16="http://schemas.microsoft.com/office/drawing/2014/main" id="{815DEC58-9B8D-DA62-DE1F-5D2F60C737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937" end="2448.0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1006" y="1745672"/>
            <a:ext cx="5422458" cy="460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DF0CD-E599-9C7D-E4B5-9F28E70F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551"/>
            <a:ext cx="10972800" cy="712523"/>
          </a:xfrm>
        </p:spPr>
        <p:txBody>
          <a:bodyPr anchor="b">
            <a:normAutofit/>
          </a:bodyPr>
          <a:lstStyle/>
          <a:p>
            <a:r>
              <a:rPr kumimoji="1" lang="ja-JP" altLang="en-US" dirty="0">
                <a:latin typeface="+mj-ea"/>
                <a:ea typeface="+mj-ea"/>
              </a:rPr>
              <a:t>人力飛行機モデル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E0B021-B37A-DB60-D96B-ADBDAD965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11179"/>
            <a:ext cx="5384800" cy="491498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ja-JP" altLang="en-US" sz="1700" dirty="0"/>
              <a:t>「空力解析」「構造解析」「空力弾性解析」までやってみよう。</a:t>
            </a:r>
            <a:endParaRPr lang="en-US" altLang="ja-JP" sz="1700" dirty="0"/>
          </a:p>
          <a:p>
            <a:pPr marL="914388" lvl="1" indent="-457200">
              <a:lnSpc>
                <a:spcPct val="140000"/>
              </a:lnSpc>
              <a:buFont typeface="+mj-lt"/>
              <a:buAutoNum type="arabicPeriod"/>
            </a:pPr>
            <a:r>
              <a:rPr kumimoji="1" lang="en-US" altLang="ja-JP" sz="1700" dirty="0"/>
              <a:t>Example</a:t>
            </a:r>
            <a:r>
              <a:rPr kumimoji="1" lang="ja-JP" altLang="en-US" sz="1700" dirty="0"/>
              <a:t>→</a:t>
            </a:r>
            <a:r>
              <a:rPr kumimoji="1" lang="en-US" altLang="ja-JP" sz="1700" dirty="0"/>
              <a:t>HPA</a:t>
            </a:r>
            <a:r>
              <a:rPr lang="ja-JP" altLang="en-US" sz="1700" dirty="0"/>
              <a:t>にて</a:t>
            </a:r>
            <a:r>
              <a:rPr lang="en-US" altLang="ja-JP" sz="1700" dirty="0" err="1"/>
              <a:t>openVSP</a:t>
            </a:r>
            <a:r>
              <a:rPr lang="ja-JP" altLang="en-US" sz="1700" dirty="0"/>
              <a:t>ファイルを開き、ちょっとパラメータをいじってみる</a:t>
            </a:r>
            <a:endParaRPr lang="en-US" altLang="ja-JP" sz="1700" dirty="0"/>
          </a:p>
          <a:p>
            <a:pPr marL="914388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ja-JP" sz="1700" dirty="0" err="1"/>
              <a:t>testUNLSI_HPA</a:t>
            </a:r>
            <a:r>
              <a:rPr lang="ja-JP" altLang="en-US" sz="1700" dirty="0"/>
              <a:t>を実行し空力解析をしてみる</a:t>
            </a:r>
            <a:endParaRPr lang="en-US" altLang="ja-JP" sz="1700" dirty="0"/>
          </a:p>
          <a:p>
            <a:pPr marL="914388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ja-JP" sz="1700" dirty="0"/>
              <a:t>Example</a:t>
            </a:r>
            <a:r>
              <a:rPr lang="ja-JP" altLang="en-US" sz="1700" dirty="0"/>
              <a:t>→</a:t>
            </a:r>
            <a:r>
              <a:rPr lang="en-US" altLang="ja-JP" sz="1700" dirty="0" err="1"/>
              <a:t>HPAstructure</a:t>
            </a:r>
            <a:r>
              <a:rPr lang="ja-JP" altLang="en-US" sz="1700" dirty="0"/>
              <a:t>からコードをコピーし、構造解析を実行してみる</a:t>
            </a:r>
            <a:endParaRPr lang="en-US" altLang="ja-JP" sz="1700" dirty="0"/>
          </a:p>
          <a:p>
            <a:pPr marL="914388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ja-JP" sz="1700" dirty="0"/>
              <a:t>Example</a:t>
            </a:r>
            <a:r>
              <a:rPr lang="ja-JP" altLang="en-US" sz="1700" dirty="0"/>
              <a:t>→</a:t>
            </a:r>
            <a:r>
              <a:rPr lang="en-US" altLang="ja-JP" sz="1700" dirty="0" err="1"/>
              <a:t>HPAaeroelastic</a:t>
            </a:r>
            <a:r>
              <a:rPr lang="ja-JP" altLang="en-US" sz="1700" dirty="0"/>
              <a:t>からコードをコピーし、空力弾性解析を実行してみる。</a:t>
            </a:r>
            <a:endParaRPr lang="en-US" altLang="ja-JP" sz="1700" dirty="0"/>
          </a:p>
          <a:p>
            <a:pPr marL="514347" indent="-457200">
              <a:lnSpc>
                <a:spcPct val="140000"/>
              </a:lnSpc>
            </a:pPr>
            <a:r>
              <a:rPr lang="ja-JP" altLang="en-US" sz="1700" dirty="0"/>
              <a:t>ここまでできたら、空力微係数・補間曲面作成をやってみよう</a:t>
            </a:r>
            <a:endParaRPr lang="en-US" altLang="ja-JP" sz="1700" dirty="0"/>
          </a:p>
          <a:p>
            <a:pPr marL="914388" lvl="1" indent="-457200">
              <a:lnSpc>
                <a:spcPct val="140000"/>
              </a:lnSpc>
            </a:pPr>
            <a:r>
              <a:rPr lang="en-US" altLang="ja-JP" sz="1700" dirty="0" err="1"/>
              <a:t>aeroRBF.mat</a:t>
            </a:r>
            <a:r>
              <a:rPr lang="ja-JP" altLang="en-US" sz="1700" dirty="0"/>
              <a:t>が生成される（計算コスト大）</a:t>
            </a:r>
            <a:endParaRPr lang="en-US" altLang="ja-JP" sz="1700" dirty="0"/>
          </a:p>
          <a:p>
            <a:pPr lvl="1">
              <a:lnSpc>
                <a:spcPct val="140000"/>
              </a:lnSpc>
            </a:pPr>
            <a:endParaRPr lang="en-US" altLang="ja-JP" sz="17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3AEEA8-9999-14A3-2CCF-09A6D550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1" y="6477000"/>
            <a:ext cx="45106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F78FF1B-5880-4861-B9BE-D73DE9155A13}" type="slidenum">
              <a:rPr kumimoji="1" lang="ja-JP" altLang="en-US" smtClean="0"/>
              <a:pPr>
                <a:spcAft>
                  <a:spcPts val="600"/>
                </a:spcAft>
              </a:pPr>
              <a:t>14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C9CF39F-9C66-D3CA-5509-FD8A3D3E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1" y="4413318"/>
            <a:ext cx="6096000" cy="2071192"/>
          </a:xfrm>
          <a:prstGeom prst="rect">
            <a:avLst/>
          </a:prstGeom>
        </p:spPr>
      </p:pic>
      <p:pic>
        <p:nvPicPr>
          <p:cNvPr id="8" name="Figure 2 2024-02-20 15-22-43">
            <a:hlinkClick r:id="" action="ppaction://media"/>
            <a:extLst>
              <a:ext uri="{FF2B5EF4-FFF2-40B4-BE49-F238E27FC236}">
                <a16:creationId xmlns:a16="http://schemas.microsoft.com/office/drawing/2014/main" id="{601281EC-9025-B354-966B-6540328E0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7602" y="1211179"/>
            <a:ext cx="5846618" cy="3020753"/>
          </a:xfrm>
          <a:prstGeom prst="rect">
            <a:avLst/>
          </a:prstGeo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ACBF7C2B-6947-9D17-440D-7AAF63906EC6}"/>
              </a:ext>
            </a:extLst>
          </p:cNvPr>
          <p:cNvSpPr/>
          <p:nvPr/>
        </p:nvSpPr>
        <p:spPr>
          <a:xfrm>
            <a:off x="5681134" y="4772611"/>
            <a:ext cx="6352330" cy="1613696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3A8375-B880-4120-7034-9450B0371785}"/>
              </a:ext>
            </a:extLst>
          </p:cNvPr>
          <p:cNvSpPr txBox="1"/>
          <p:nvPr/>
        </p:nvSpPr>
        <p:spPr>
          <a:xfrm>
            <a:off x="8767633" y="6160525"/>
            <a:ext cx="3294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example</a:t>
            </a:r>
            <a:r>
              <a:rPr kumimoji="1" lang="ja-JP" altLang="en-US" dirty="0"/>
              <a:t>→</a:t>
            </a:r>
            <a:r>
              <a:rPr lang="en-US" altLang="ja-JP" dirty="0"/>
              <a:t>HPA</a:t>
            </a:r>
            <a:r>
              <a:rPr kumimoji="1" lang="ja-JP" altLang="en-US" dirty="0"/>
              <a:t>→</a:t>
            </a:r>
            <a:r>
              <a:rPr lang="en-US" altLang="ja-JP" dirty="0" err="1"/>
              <a:t>testUNLSI_HPA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894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EE7D7F-22B3-F078-7116-2D08047D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FEE</a:t>
            </a:r>
            <a:r>
              <a:rPr lang="ja-JP" altLang="en-US" dirty="0"/>
              <a:t>のインストールと動作確認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CDC4F2D-21B0-9E49-665D-6CF6A8DB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FEE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3A774A-C704-56E1-F3D8-9ED4DE140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709654"/>
            <a:ext cx="5386917" cy="49990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以下の</a:t>
            </a:r>
            <a:r>
              <a:rPr kumimoji="1" lang="en-US" altLang="ja-JP" dirty="0" err="1"/>
              <a:t>github</a:t>
            </a:r>
            <a:r>
              <a:rPr kumimoji="1" lang="ja-JP" altLang="en-US" dirty="0"/>
              <a:t>からソースコードを入手（要招待）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https://github.com/NaotoMoritaUT/FEE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/>
              <a:t>FEE/lib</a:t>
            </a:r>
            <a:r>
              <a:rPr kumimoji="1" lang="ja-JP" altLang="en-US" dirty="0"/>
              <a:t>に</a:t>
            </a:r>
            <a:r>
              <a:rPr kumimoji="1" lang="en-US" altLang="ja-JP" dirty="0"/>
              <a:t>MATLAB</a:t>
            </a:r>
            <a:r>
              <a:rPr kumimoji="1" lang="ja-JP" altLang="en-US" dirty="0"/>
              <a:t>のパスを通す。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 err="1"/>
              <a:t>simpleSatelite</a:t>
            </a:r>
            <a:r>
              <a:rPr kumimoji="1" lang="ja-JP" altLang="en-US" dirty="0"/>
              <a:t>にディレクトリを移動して、</a:t>
            </a:r>
            <a:r>
              <a:rPr lang="ja-JP" altLang="en-US" dirty="0"/>
              <a:t>「</a:t>
            </a:r>
            <a:r>
              <a:rPr lang="en-US" altLang="ja-JP" dirty="0" err="1"/>
              <a:t>FEEmain</a:t>
            </a:r>
            <a:r>
              <a:rPr lang="en-US" altLang="ja-JP" dirty="0"/>
              <a:t>();</a:t>
            </a:r>
            <a:r>
              <a:rPr lang="ja-JP" altLang="en-US" dirty="0"/>
              <a:t>」とコマンドウィンドウに打ち込む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エラーが出なければ成功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/>
              <a:t>以下の</a:t>
            </a:r>
            <a:r>
              <a:rPr kumimoji="1" lang="en-US" altLang="ja-JP" dirty="0" err="1"/>
              <a:t>github</a:t>
            </a:r>
            <a:r>
              <a:rPr kumimoji="1" lang="ja-JP" altLang="en-US" dirty="0"/>
              <a:t>から人力飛行機モデルを入手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 err="1"/>
              <a:t>aeroRBF.mat</a:t>
            </a:r>
            <a:r>
              <a:rPr lang="ja-JP" altLang="en-US" dirty="0"/>
              <a:t>が存在することを確認</a:t>
            </a:r>
            <a:endParaRPr kumimoji="1" lang="en-US" altLang="ja-JP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3C4DA7A-1271-91CF-6298-823AD2781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ja-JP" dirty="0" err="1"/>
              <a:t>FlightGear</a:t>
            </a:r>
            <a:r>
              <a:rPr kumimoji="1" lang="ja-JP" altLang="en-US" dirty="0"/>
              <a:t>のセットアップ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39256B0-ADA0-013E-DC43-637E30427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9" y="1709654"/>
            <a:ext cx="5840095" cy="49990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「</a:t>
            </a:r>
            <a:r>
              <a:rPr lang="en-US" altLang="ja-JP" dirty="0" err="1"/>
              <a:t>UNLSImodel</a:t>
            </a:r>
            <a:r>
              <a:rPr lang="ja-JP" altLang="en-US" dirty="0"/>
              <a:t>」を</a:t>
            </a:r>
            <a:r>
              <a:rPr lang="en-US" altLang="ja-JP" dirty="0"/>
              <a:t>C:\Program Files\</a:t>
            </a:r>
            <a:r>
              <a:rPr lang="en-US" altLang="ja-JP" dirty="0" err="1"/>
              <a:t>FlightGear</a:t>
            </a:r>
            <a:r>
              <a:rPr lang="en-US" altLang="ja-JP" dirty="0"/>
              <a:t> 2020.3\data\Aircraft </a:t>
            </a:r>
            <a:r>
              <a:rPr lang="ja-JP" altLang="en-US" dirty="0"/>
              <a:t>にコピー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「</a:t>
            </a:r>
            <a:r>
              <a:rPr lang="en-US" altLang="ja-JP" dirty="0"/>
              <a:t>getGroundLevel.xml</a:t>
            </a:r>
            <a:r>
              <a:rPr lang="ja-JP" altLang="en-US" dirty="0"/>
              <a:t>」を</a:t>
            </a:r>
            <a:r>
              <a:rPr lang="pt-BR" altLang="ja-JP" dirty="0"/>
              <a:t>C:\Program Files\FlightGear 2020.3\data\Protocol</a:t>
            </a:r>
            <a:r>
              <a:rPr lang="ja-JP" altLang="en-US" dirty="0"/>
              <a:t>にコピー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人力飛行機モデルのディレクトリで</a:t>
            </a:r>
            <a:r>
              <a:rPr lang="en-US" altLang="ja-JP" dirty="0"/>
              <a:t>runFG.dat</a:t>
            </a:r>
            <a:r>
              <a:rPr lang="ja-JP" altLang="en-US" dirty="0"/>
              <a:t>を右クリック→</a:t>
            </a:r>
            <a:r>
              <a:rPr lang="en-US" altLang="ja-JP" dirty="0"/>
              <a:t>MATLAB</a:t>
            </a:r>
            <a:r>
              <a:rPr lang="ja-JP" altLang="en-US" dirty="0"/>
              <a:t>の外部で実行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 err="1"/>
              <a:t>FlightGear</a:t>
            </a:r>
            <a:r>
              <a:rPr lang="ja-JP" altLang="en-US" dirty="0"/>
              <a:t>の起動を確認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もう一度</a:t>
            </a:r>
            <a:r>
              <a:rPr lang="en-US" altLang="ja-JP" dirty="0" err="1"/>
              <a:t>simpleSatelite</a:t>
            </a:r>
            <a:r>
              <a:rPr lang="ja-JP" altLang="en-US" dirty="0"/>
              <a:t>を実行し、可視化がうまく行っているかを確認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B9ADD7-0CDE-7FA6-E15A-24A2AE4C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485B2DB-3CA4-0DB3-5944-A70FBD33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78" y="4419675"/>
            <a:ext cx="4299081" cy="24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5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7FC218-C339-5E34-49E7-DEA5CCDB3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FEE</a:t>
            </a:r>
            <a:r>
              <a:rPr kumimoji="1" lang="ja-JP" altLang="en-US" dirty="0"/>
              <a:t>構成ファイルの解説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2318A1-FD4A-6BB9-D973-3C7D49F1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1182"/>
            <a:ext cx="10972800" cy="5502233"/>
          </a:xfrm>
        </p:spPr>
        <p:txBody>
          <a:bodyPr>
            <a:normAutofit/>
          </a:bodyPr>
          <a:lstStyle/>
          <a:p>
            <a:r>
              <a:rPr kumimoji="1" lang="en-US" altLang="ja-JP" sz="2000" dirty="0" err="1"/>
              <a:t>necessarySetting.m</a:t>
            </a:r>
            <a:endParaRPr kumimoji="1" lang="en-US" altLang="ja-JP" sz="2000" dirty="0"/>
          </a:p>
          <a:p>
            <a:pPr lvl="1"/>
            <a:r>
              <a:rPr kumimoji="1" lang="ja-JP" altLang="en-US" sz="2000" dirty="0"/>
              <a:t>シミュレーション実行に絶対必要な変数を記述</a:t>
            </a:r>
            <a:endParaRPr kumimoji="1" lang="en-US" altLang="ja-JP" sz="2000" dirty="0"/>
          </a:p>
          <a:p>
            <a:r>
              <a:rPr lang="en-US" altLang="ja-JP" sz="2000" dirty="0" err="1"/>
              <a:t>vehcleSetting.m</a:t>
            </a:r>
            <a:endParaRPr lang="en-US" altLang="ja-JP" sz="2000" dirty="0"/>
          </a:p>
          <a:p>
            <a:pPr lvl="1"/>
            <a:r>
              <a:rPr kumimoji="1" lang="ja-JP" altLang="en-US" sz="2000" dirty="0"/>
              <a:t>ユーザー設定を</a:t>
            </a:r>
            <a:r>
              <a:rPr kumimoji="1" lang="en-US" altLang="ja-JP" sz="2000" dirty="0" err="1"/>
              <a:t>veh</a:t>
            </a:r>
            <a:r>
              <a:rPr kumimoji="1" lang="ja-JP" altLang="en-US" sz="2000" dirty="0"/>
              <a:t>構造体に格納する。</a:t>
            </a:r>
            <a:r>
              <a:rPr kumimoji="1" lang="en-US" altLang="ja-JP" sz="2000" dirty="0" err="1"/>
              <a:t>vehicleSetting.m</a:t>
            </a:r>
            <a:r>
              <a:rPr kumimoji="1" lang="ja-JP" altLang="en-US" sz="2000" dirty="0"/>
              <a:t>→</a:t>
            </a:r>
            <a:r>
              <a:rPr lang="en-US" altLang="ja-JP" sz="2000" dirty="0" err="1"/>
              <a:t>necessarySetting.m</a:t>
            </a:r>
            <a:r>
              <a:rPr lang="ja-JP" altLang="en-US" sz="2000" dirty="0"/>
              <a:t>の順で実行される</a:t>
            </a:r>
            <a:endParaRPr lang="en-US" altLang="ja-JP" sz="2000" dirty="0"/>
          </a:p>
          <a:p>
            <a:r>
              <a:rPr kumimoji="1" lang="en-US" altLang="ja-JP" sz="2000" dirty="0" err="1"/>
              <a:t>SimulationForces.m</a:t>
            </a:r>
            <a:endParaRPr kumimoji="1" lang="en-US" altLang="ja-JP" sz="2000" dirty="0"/>
          </a:p>
          <a:p>
            <a:pPr lvl="1"/>
            <a:r>
              <a:rPr lang="ja-JP" altLang="en-US" sz="2000" dirty="0"/>
              <a:t>ダイナミクスを記述する。それぞれの軸での力とモーメントを記述。ここでの</a:t>
            </a:r>
            <a:r>
              <a:rPr lang="en-US" altLang="ja-JP" sz="2000" dirty="0" err="1"/>
              <a:t>veh</a:t>
            </a:r>
            <a:r>
              <a:rPr lang="ja-JP" altLang="en-US" sz="2000" dirty="0"/>
              <a:t>構造体への変更は保存されない</a:t>
            </a:r>
            <a:endParaRPr lang="en-US" altLang="ja-JP" sz="2000" dirty="0"/>
          </a:p>
          <a:p>
            <a:r>
              <a:rPr lang="en-US" altLang="ja-JP" sz="2000" dirty="0" err="1"/>
              <a:t>SimulationControl.m</a:t>
            </a:r>
            <a:endParaRPr lang="en-US" altLang="ja-JP" sz="2000" dirty="0"/>
          </a:p>
          <a:p>
            <a:pPr lvl="1"/>
            <a:r>
              <a:rPr lang="en-US" altLang="ja-JP" sz="2000" dirty="0" err="1"/>
              <a:t>veh.dt</a:t>
            </a:r>
            <a:r>
              <a:rPr lang="ja-JP" altLang="en-US" sz="2000" dirty="0"/>
              <a:t>秒ごとに呼ばれる。</a:t>
            </a:r>
            <a:r>
              <a:rPr lang="en-US" altLang="ja-JP" sz="2000" dirty="0" err="1"/>
              <a:t>veh</a:t>
            </a:r>
            <a:r>
              <a:rPr lang="ja-JP" altLang="en-US" sz="2000" dirty="0"/>
              <a:t>構造体への変更を記述。積分の切れ目なので“何をしてもよい”</a:t>
            </a:r>
            <a:endParaRPr lang="en-US" altLang="ja-JP" sz="2000" dirty="0"/>
          </a:p>
          <a:p>
            <a:r>
              <a:rPr lang="en-US" altLang="ja-JP" sz="2000" dirty="0" err="1"/>
              <a:t>SimulationWind.m</a:t>
            </a:r>
            <a:endParaRPr lang="en-US" altLang="ja-JP" sz="2000" dirty="0"/>
          </a:p>
          <a:p>
            <a:pPr lvl="1"/>
            <a:r>
              <a:rPr lang="ja-JP" altLang="en-US" sz="2000" dirty="0"/>
              <a:t>風を記述する</a:t>
            </a:r>
            <a:endParaRPr lang="en-US" altLang="ja-JP" sz="2000" dirty="0"/>
          </a:p>
          <a:p>
            <a:r>
              <a:rPr lang="en-US" altLang="ja-JP" sz="2000" dirty="0" err="1"/>
              <a:t>SimulationTerminal.m</a:t>
            </a:r>
            <a:endParaRPr lang="en-US" altLang="ja-JP" sz="2000" dirty="0"/>
          </a:p>
          <a:p>
            <a:pPr lvl="1"/>
            <a:r>
              <a:rPr lang="ja-JP" altLang="en-US" sz="2000" dirty="0"/>
              <a:t>フラグを立てるとシミュレーションを終了する。結果の可視化などを記述する。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B57B18-023C-FC4F-8E4E-A4F4D79D7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027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131749-EB54-2707-4FFB-375D8C07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HPA</a:t>
            </a:r>
            <a:r>
              <a:rPr kumimoji="1" lang="ja-JP" altLang="en-US" dirty="0"/>
              <a:t>シミュレーションの実行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744DD7-9372-BB34-7002-E0B89E8A3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当該フォルダへ移動し、</a:t>
            </a:r>
            <a:r>
              <a:rPr kumimoji="1" lang="en-US" altLang="ja-JP" dirty="0"/>
              <a:t>runFG.bat</a:t>
            </a:r>
            <a:r>
              <a:rPr kumimoji="1" lang="ja-JP" altLang="en-US" dirty="0"/>
              <a:t>を右クリック→</a:t>
            </a:r>
            <a:r>
              <a:rPr kumimoji="1" lang="en-US" altLang="ja-JP" dirty="0"/>
              <a:t>MATLAB</a:t>
            </a:r>
            <a:r>
              <a:rPr kumimoji="1" lang="ja-JP" altLang="en-US" dirty="0"/>
              <a:t>外部で起動</a:t>
            </a:r>
            <a:endParaRPr lang="en-US" altLang="ja-JP" dirty="0"/>
          </a:p>
          <a:p>
            <a:r>
              <a:rPr lang="ja-JP" altLang="en-US" dirty="0"/>
              <a:t>起動したらコマンドウィンドウに「</a:t>
            </a:r>
            <a:r>
              <a:rPr lang="en-US" altLang="ja-JP" dirty="0" err="1"/>
              <a:t>FEEmain</a:t>
            </a:r>
            <a:r>
              <a:rPr lang="en-US" altLang="ja-JP" dirty="0"/>
              <a:t>();</a:t>
            </a:r>
            <a:r>
              <a:rPr lang="ja-JP" altLang="en-US" dirty="0"/>
              <a:t>」を入力。</a:t>
            </a:r>
            <a:endParaRPr lang="en-US" altLang="ja-JP" dirty="0"/>
          </a:p>
          <a:p>
            <a:r>
              <a:rPr kumimoji="1" lang="ja-JP" altLang="en-US" dirty="0"/>
              <a:t>シミュレーション開始！（停止は</a:t>
            </a:r>
            <a:r>
              <a:rPr kumimoji="1" lang="en-US" altLang="ja-JP" dirty="0" err="1"/>
              <a:t>ctrl+c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88700A-76F1-2841-BB5D-5C4C1A967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1026" name="Picture 2" descr="画像">
            <a:extLst>
              <a:ext uri="{FF2B5EF4-FFF2-40B4-BE49-F238E27FC236}">
                <a16:creationId xmlns:a16="http://schemas.microsoft.com/office/drawing/2014/main" id="{F0967A05-C3D2-490A-95B2-22E42F401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31" y="2763028"/>
            <a:ext cx="1004887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11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A974ED-252E-80C7-2A63-D6568715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本日の内容①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299BE5-C6D2-42B8-75DB-43BCE9906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事前準備の確認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オープンソースプロジェクトの扱い方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わからないことや改善案があったら</a:t>
            </a:r>
            <a:r>
              <a:rPr kumimoji="1" lang="en-US" altLang="ja-JP" dirty="0"/>
              <a:t>issue</a:t>
            </a:r>
            <a:r>
              <a:rPr kumimoji="1" lang="ja-JP" altLang="en-US" dirty="0"/>
              <a:t>に書き込む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en-US" altLang="ja-JP" dirty="0" err="1"/>
              <a:t>openVSP</a:t>
            </a:r>
            <a:r>
              <a:rPr lang="ja-JP" altLang="en-US" dirty="0"/>
              <a:t>の基本操作</a:t>
            </a:r>
            <a:endParaRPr lang="en-US" altLang="ja-JP" dirty="0"/>
          </a:p>
          <a:p>
            <a:pPr lvl="1"/>
            <a:r>
              <a:rPr lang="ja-JP" altLang="en-US" dirty="0"/>
              <a:t>空のプロジェクトから翼を作る・パラメータを調整する・胴体を作る</a:t>
            </a:r>
            <a:endParaRPr lang="en-US" altLang="ja-JP" dirty="0"/>
          </a:p>
          <a:p>
            <a:pPr lvl="1"/>
            <a:r>
              <a:rPr lang="en-US" altLang="ja-JP" dirty="0"/>
              <a:t>VSPAERO</a:t>
            </a:r>
            <a:r>
              <a:rPr lang="ja-JP" altLang="en-US" dirty="0"/>
              <a:t>で解析してみよう</a:t>
            </a:r>
            <a:endParaRPr lang="en-US" altLang="ja-JP" dirty="0"/>
          </a:p>
          <a:p>
            <a:pPr lvl="1"/>
            <a:r>
              <a:rPr lang="ja-JP" altLang="en-US" dirty="0"/>
              <a:t>作成した翼の</a:t>
            </a:r>
            <a:r>
              <a:rPr lang="en-US" altLang="ja-JP" dirty="0"/>
              <a:t>CFD</a:t>
            </a:r>
            <a:r>
              <a:rPr lang="ja-JP" altLang="en-US" dirty="0"/>
              <a:t>メッシュを作成する</a:t>
            </a:r>
            <a:endParaRPr lang="en-US" altLang="ja-JP" dirty="0"/>
          </a:p>
          <a:p>
            <a:pPr lvl="1"/>
            <a:r>
              <a:rPr lang="ja-JP" altLang="en-US" dirty="0"/>
              <a:t>作成した翼の構造設計をする・</a:t>
            </a:r>
            <a:r>
              <a:rPr lang="en-US" altLang="ja-JP" dirty="0"/>
              <a:t>FEA</a:t>
            </a:r>
            <a:r>
              <a:rPr lang="ja-JP" altLang="en-US" dirty="0"/>
              <a:t>メッシュを作成する</a:t>
            </a:r>
            <a:endParaRPr lang="en-US" altLang="ja-JP" dirty="0"/>
          </a:p>
          <a:p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763D87-20B8-3C12-0A81-1E6446FD1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533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0775AC-DE22-BFA3-EF3D-93CAF645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本日の内容②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931AE1-0F6E-F3E3-2813-A80A48319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UNLSI</a:t>
            </a:r>
            <a:r>
              <a:rPr lang="ja-JP" altLang="en-US" dirty="0"/>
              <a:t>を用いた解析</a:t>
            </a:r>
            <a:endParaRPr lang="en-US" altLang="ja-JP" dirty="0"/>
          </a:p>
          <a:p>
            <a:pPr lvl="1"/>
            <a:r>
              <a:rPr lang="ja-JP" altLang="en-US" dirty="0"/>
              <a:t>空力解析を行う</a:t>
            </a:r>
            <a:endParaRPr lang="en-US" altLang="ja-JP" dirty="0"/>
          </a:p>
          <a:p>
            <a:pPr lvl="1"/>
            <a:r>
              <a:rPr lang="ja-JP" altLang="en-US" dirty="0"/>
              <a:t>構造解析を行う</a:t>
            </a:r>
            <a:endParaRPr lang="en-US" altLang="ja-JP" dirty="0"/>
          </a:p>
          <a:p>
            <a:pPr lvl="1"/>
            <a:r>
              <a:rPr lang="ja-JP" altLang="en-US" dirty="0"/>
              <a:t>空力弾性解析を行う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人力飛行機モデル</a:t>
            </a:r>
            <a:endParaRPr kumimoji="1" lang="en-US" altLang="ja-JP" dirty="0"/>
          </a:p>
          <a:p>
            <a:pPr lvl="1"/>
            <a:r>
              <a:rPr lang="ja-JP" altLang="en-US" dirty="0"/>
              <a:t>各種解析</a:t>
            </a:r>
            <a:endParaRPr kumimoji="1" lang="en-US" altLang="ja-JP" dirty="0"/>
          </a:p>
          <a:p>
            <a:pPr lvl="1"/>
            <a:r>
              <a:rPr lang="ja-JP" altLang="en-US" dirty="0"/>
              <a:t>空力微係数・空力補間曲面を作成する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フライトシミュレーション</a:t>
            </a:r>
            <a:endParaRPr lang="en-US" altLang="ja-JP" dirty="0"/>
          </a:p>
          <a:p>
            <a:pPr lvl="1"/>
            <a:r>
              <a:rPr lang="en-US" altLang="ja-JP" dirty="0"/>
              <a:t>FEE</a:t>
            </a:r>
            <a:r>
              <a:rPr lang="ja-JP" altLang="en-US" dirty="0"/>
              <a:t>のインストール</a:t>
            </a:r>
            <a:endParaRPr lang="en-US" altLang="ja-JP" dirty="0"/>
          </a:p>
          <a:p>
            <a:pPr lvl="1"/>
            <a:r>
              <a:rPr lang="ja-JP" altLang="en-US" dirty="0"/>
              <a:t>人力飛行機モデルのシミュレーション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C90EDEA-A825-781E-5ABD-5A70AC0E4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56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CAEF6-7E64-6884-F8A3-13D57E45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事前準備の確認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C4AF24-7135-889E-4EDD-A37EB2D58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1182"/>
            <a:ext cx="10972800" cy="564681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OpenVSP</a:t>
            </a:r>
          </a:p>
          <a:p>
            <a:pPr lvl="1"/>
            <a:r>
              <a:rPr kumimoji="1" lang="en-US" altLang="ja-JP" dirty="0"/>
              <a:t>3.36(</a:t>
            </a:r>
            <a:r>
              <a:rPr kumimoji="1" lang="ja-JP" altLang="en-US" dirty="0"/>
              <a:t>最新版）</a:t>
            </a:r>
            <a:endParaRPr kumimoji="1" lang="en-US" altLang="ja-JP" dirty="0"/>
          </a:p>
          <a:p>
            <a:r>
              <a:rPr lang="en-US" altLang="ja-JP" dirty="0"/>
              <a:t>UNLSI</a:t>
            </a:r>
          </a:p>
          <a:p>
            <a:pPr lvl="1"/>
            <a:r>
              <a:rPr kumimoji="1" lang="en-US" altLang="ja-JP" dirty="0"/>
              <a:t>V5.03</a:t>
            </a:r>
          </a:p>
          <a:p>
            <a:r>
              <a:rPr kumimoji="1" lang="en-US" altLang="ja-JP" dirty="0"/>
              <a:t>MATLAB</a:t>
            </a:r>
            <a:endParaRPr lang="en-US" altLang="ja-JP" dirty="0"/>
          </a:p>
          <a:p>
            <a:pPr lvl="1"/>
            <a:r>
              <a:rPr lang="en-US" altLang="ja-JP" dirty="0"/>
              <a:t>(</a:t>
            </a:r>
            <a:r>
              <a:rPr lang="ja-JP" altLang="en-US" dirty="0"/>
              <a:t>できれば</a:t>
            </a:r>
            <a:r>
              <a:rPr lang="en-US" altLang="ja-JP" dirty="0"/>
              <a:t>)2023a</a:t>
            </a:r>
            <a:r>
              <a:rPr lang="ja-JP" altLang="en-US" dirty="0"/>
              <a:t>以降。</a:t>
            </a:r>
            <a:r>
              <a:rPr lang="en-US" altLang="ja-JP" dirty="0"/>
              <a:t>2020</a:t>
            </a:r>
            <a:r>
              <a:rPr lang="ja-JP" altLang="en-US" dirty="0"/>
              <a:t>以降なら大丈夫だと思う</a:t>
            </a:r>
            <a:endParaRPr lang="en-US" altLang="ja-JP" dirty="0"/>
          </a:p>
          <a:p>
            <a:pPr lvl="1"/>
            <a:r>
              <a:rPr lang="en-US" altLang="ja-JP" dirty="0"/>
              <a:t>Aerospace Toolbox</a:t>
            </a:r>
            <a:r>
              <a:rPr lang="ja-JP" altLang="en-US" dirty="0"/>
              <a:t>と</a:t>
            </a:r>
            <a:r>
              <a:rPr lang="en-US" altLang="ja-JP" dirty="0"/>
              <a:t>DSP</a:t>
            </a:r>
            <a:r>
              <a:rPr lang="ja-JP" altLang="en-US" dirty="0"/>
              <a:t> </a:t>
            </a:r>
            <a:r>
              <a:rPr lang="en-US" altLang="ja-JP" dirty="0"/>
              <a:t>toolbox</a:t>
            </a:r>
            <a:r>
              <a:rPr lang="ja-JP" altLang="en-US" dirty="0"/>
              <a:t>がインストールされている</a:t>
            </a:r>
            <a:endParaRPr lang="en-US" altLang="ja-JP" dirty="0"/>
          </a:p>
          <a:p>
            <a:r>
              <a:rPr lang="en-US" altLang="ja-JP" dirty="0" err="1"/>
              <a:t>FlightGear</a:t>
            </a:r>
            <a:r>
              <a:rPr lang="en-US" altLang="ja-JP" dirty="0"/>
              <a:t> 2020.3</a:t>
            </a:r>
          </a:p>
          <a:p>
            <a:pPr lvl="1"/>
            <a:r>
              <a:rPr lang="ja-JP" altLang="en-US" dirty="0"/>
              <a:t>シミュレーションの可視化に使います</a:t>
            </a:r>
            <a:endParaRPr lang="en-US" altLang="ja-JP" dirty="0"/>
          </a:p>
          <a:p>
            <a:pPr lvl="1"/>
            <a:r>
              <a:rPr lang="en-US" altLang="ja-JP" dirty="0" err="1"/>
              <a:t>UNLSImodel</a:t>
            </a:r>
            <a:r>
              <a:rPr lang="ja-JP" altLang="en-US" dirty="0"/>
              <a:t>の作成と、</a:t>
            </a:r>
            <a:r>
              <a:rPr lang="en-US" altLang="ja-JP" dirty="0"/>
              <a:t>protocol</a:t>
            </a:r>
            <a:r>
              <a:rPr lang="ja-JP" altLang="en-US" dirty="0"/>
              <a:t>へのファイル追加</a:t>
            </a:r>
            <a:endParaRPr lang="en-US" altLang="ja-JP" dirty="0"/>
          </a:p>
          <a:p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UNLSI</a:t>
            </a:r>
            <a:r>
              <a:rPr lang="ja-JP" altLang="en-US" dirty="0"/>
              <a:t>のソースコードを</a:t>
            </a:r>
            <a:r>
              <a:rPr lang="en-US" altLang="ja-JP" dirty="0"/>
              <a:t>git clone</a:t>
            </a:r>
            <a:r>
              <a:rPr lang="ja-JP" altLang="en-US" dirty="0"/>
              <a:t>もしくは</a:t>
            </a:r>
            <a:r>
              <a:rPr lang="en-US" altLang="ja-JP" dirty="0"/>
              <a:t>download ZIP</a:t>
            </a:r>
            <a:r>
              <a:rPr lang="ja-JP" altLang="en-US" dirty="0"/>
              <a:t>する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適当な場所に</a:t>
            </a:r>
            <a:r>
              <a:rPr lang="en-US" altLang="ja-JP" dirty="0"/>
              <a:t>example</a:t>
            </a:r>
            <a:r>
              <a:rPr lang="ja-JP" altLang="en-US" dirty="0"/>
              <a:t>→</a:t>
            </a:r>
            <a:r>
              <a:rPr lang="en-US" altLang="ja-JP" dirty="0"/>
              <a:t>UNLSI</a:t>
            </a:r>
            <a:r>
              <a:rPr lang="ja-JP" altLang="en-US" dirty="0"/>
              <a:t>→</a:t>
            </a:r>
            <a:r>
              <a:rPr lang="en-US" altLang="ja-JP" dirty="0"/>
              <a:t>wing</a:t>
            </a:r>
            <a:r>
              <a:rPr lang="ja-JP" altLang="en-US" dirty="0"/>
              <a:t>をコピーして「</a:t>
            </a:r>
            <a:r>
              <a:rPr lang="en-US" altLang="ja-JP" dirty="0"/>
              <a:t>workshop</a:t>
            </a:r>
            <a:r>
              <a:rPr lang="ja-JP" altLang="en-US" dirty="0"/>
              <a:t>」にリネームする</a:t>
            </a:r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C1B4C13-3221-C0B3-FAEA-7C3F2EEAE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31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62D222-2880-DC03-8F55-BAA68A66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オープンソースプロジェクトの扱い方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6B8729-D05D-83E4-CE72-21C2BE723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36" y="1136537"/>
            <a:ext cx="6428876" cy="5442537"/>
          </a:xfrm>
        </p:spPr>
        <p:txBody>
          <a:bodyPr/>
          <a:lstStyle/>
          <a:p>
            <a:r>
              <a:rPr kumimoji="1" lang="ja-JP" altLang="en-US" dirty="0"/>
              <a:t>オープンソースソフトウェア（</a:t>
            </a:r>
            <a:r>
              <a:rPr kumimoji="1" lang="en-US" altLang="ja-JP" dirty="0"/>
              <a:t>OSS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インターネット集合知としてソフトウェアをより良くしていく。</a:t>
            </a:r>
            <a:endParaRPr kumimoji="1" lang="en-US" altLang="ja-JP" dirty="0"/>
          </a:p>
          <a:p>
            <a:r>
              <a:rPr kumimoji="1" lang="en-US" altLang="ja-JP" dirty="0"/>
              <a:t>Issues</a:t>
            </a:r>
            <a:r>
              <a:rPr kumimoji="1" lang="ja-JP" altLang="en-US" dirty="0"/>
              <a:t>を活用する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今回のワークショップでわからないことがあったら、いつでも右図の</a:t>
            </a:r>
            <a:r>
              <a:rPr kumimoji="1" lang="en-US" altLang="ja-JP" dirty="0"/>
              <a:t>Issue</a:t>
            </a:r>
            <a:r>
              <a:rPr kumimoji="1" lang="ja-JP" altLang="en-US" dirty="0"/>
              <a:t>に書き込む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バグや改善案はどんなものでも良いので</a:t>
            </a:r>
            <a:r>
              <a:rPr kumimoji="1" lang="en-US" altLang="ja-JP" dirty="0"/>
              <a:t>Issue</a:t>
            </a:r>
            <a:r>
              <a:rPr kumimoji="1" lang="ja-JP" altLang="en-US" dirty="0"/>
              <a:t>に追加する。そこから議論が始まっていく</a:t>
            </a:r>
            <a:endParaRPr kumimoji="1" lang="en-US" altLang="ja-JP" dirty="0"/>
          </a:p>
          <a:p>
            <a:pPr lvl="1"/>
            <a:r>
              <a:rPr lang="en-US" altLang="ja-JP" dirty="0"/>
              <a:t>Issue</a:t>
            </a:r>
            <a:r>
              <a:rPr lang="ja-JP" altLang="en-US" dirty="0"/>
              <a:t>が活発な</a:t>
            </a:r>
            <a:r>
              <a:rPr lang="en-US" altLang="ja-JP" dirty="0"/>
              <a:t>OSS</a:t>
            </a:r>
            <a:r>
              <a:rPr lang="ja-JP" altLang="en-US" dirty="0"/>
              <a:t>→人が集まる→よりよいソフトウェアへ</a:t>
            </a:r>
            <a:endParaRPr lang="en-US" altLang="ja-JP" dirty="0"/>
          </a:p>
          <a:p>
            <a:r>
              <a:rPr kumimoji="1" lang="en-US" altLang="ja-JP" dirty="0"/>
              <a:t>Pull Request</a:t>
            </a:r>
            <a:r>
              <a:rPr kumimoji="1" lang="ja-JP" altLang="en-US" dirty="0"/>
              <a:t>を出す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F20F32-32F4-CD01-C707-03AD7F0FC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383CA55-3497-4E77-1A82-91798D19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12" y="1604864"/>
            <a:ext cx="5307378" cy="34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6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3A2B77-664F-2093-8868-8D1D0F51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OpenVSP</a:t>
            </a:r>
            <a:r>
              <a:rPr kumimoji="1" lang="ja-JP" altLang="en-US" dirty="0"/>
              <a:t>の基本操作・翼を作る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E423EB-5D5B-F0E8-52C2-02777D5DD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11182"/>
            <a:ext cx="6046237" cy="4914983"/>
          </a:xfrm>
        </p:spPr>
        <p:txBody>
          <a:bodyPr/>
          <a:lstStyle/>
          <a:p>
            <a:r>
              <a:rPr kumimoji="1" lang="en-US" altLang="ja-JP" dirty="0" err="1"/>
              <a:t>openVSP</a:t>
            </a:r>
            <a:r>
              <a:rPr kumimoji="1" lang="ja-JP" altLang="en-US" dirty="0"/>
              <a:t>を起動し、</a:t>
            </a:r>
            <a:r>
              <a:rPr kumimoji="1" lang="en-US" altLang="ja-JP" dirty="0" err="1"/>
              <a:t>Geom</a:t>
            </a:r>
            <a:r>
              <a:rPr kumimoji="1" lang="en-US" altLang="ja-JP" dirty="0"/>
              <a:t> Browser</a:t>
            </a:r>
            <a:r>
              <a:rPr kumimoji="1" lang="ja-JP" altLang="en-US" dirty="0"/>
              <a:t>で</a:t>
            </a:r>
            <a:r>
              <a:rPr kumimoji="1" lang="en-US" altLang="ja-JP" dirty="0"/>
              <a:t>WING</a:t>
            </a:r>
            <a:r>
              <a:rPr kumimoji="1" lang="ja-JP" altLang="en-US" dirty="0"/>
              <a:t>を追加する</a:t>
            </a:r>
            <a:endParaRPr kumimoji="1" lang="en-US" altLang="ja-JP" dirty="0"/>
          </a:p>
          <a:p>
            <a:r>
              <a:rPr lang="ja-JP" altLang="en-US" dirty="0"/>
              <a:t>できあがり～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9A5D19-9521-6B50-AD30-B2922A9C9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DAF2E39-36C2-7C8E-8595-2D28E3A3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957" y="1257923"/>
            <a:ext cx="5377627" cy="25642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8D07457-EE1B-A091-D39D-64608EC6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28" y="2416757"/>
            <a:ext cx="6115816" cy="434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76328-464A-A81E-6E1C-730EEFCC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OpenVSP</a:t>
            </a:r>
            <a:r>
              <a:rPr kumimoji="1" lang="ja-JP" altLang="en-US" dirty="0"/>
              <a:t>の基本操作・パラメータを調整する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488BCD-60EE-E95A-8EC8-2A8C4F2AE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74" y="1071223"/>
            <a:ext cx="6492706" cy="4914983"/>
          </a:xfrm>
        </p:spPr>
        <p:txBody>
          <a:bodyPr/>
          <a:lstStyle/>
          <a:p>
            <a:r>
              <a:rPr kumimoji="1" lang="ja-JP" altLang="en-US" dirty="0"/>
              <a:t>いろいろパラメータをいじってみよう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胴体を追加しよう</a:t>
            </a:r>
            <a:endParaRPr lang="en-US" altLang="ja-JP" dirty="0"/>
          </a:p>
          <a:p>
            <a:pPr lvl="1"/>
            <a:r>
              <a:rPr lang="en-US" altLang="ja-JP" dirty="0"/>
              <a:t>FUSELAGE</a:t>
            </a:r>
            <a:r>
              <a:rPr lang="ja-JP" altLang="en-US" dirty="0"/>
              <a:t>を追加</a:t>
            </a:r>
            <a:endParaRPr lang="en-US" altLang="ja-JP" dirty="0"/>
          </a:p>
          <a:p>
            <a:pPr lvl="1"/>
            <a:r>
              <a:rPr lang="ja-JP" altLang="en-US" dirty="0"/>
              <a:t>慣れてきたら</a:t>
            </a:r>
            <a:r>
              <a:rPr lang="en-US" altLang="ja-JP" dirty="0"/>
              <a:t>STACK GEOM</a:t>
            </a:r>
            <a:r>
              <a:rPr lang="ja-JP" altLang="en-US" dirty="0"/>
              <a:t>のほうが使いやすい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7CE922-E8B2-DC9B-047E-4B0777A7C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51ED52C-72CE-EFA5-747D-46EBFA71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746517"/>
            <a:ext cx="4870664" cy="342026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448CC29-6105-20E2-7468-32CD99D4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70" y="3288862"/>
            <a:ext cx="3709410" cy="35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0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154D7-3BB0-AE7C-F72F-2D47D4D9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OpenVSP</a:t>
            </a:r>
            <a:r>
              <a:rPr kumimoji="1" lang="ja-JP" altLang="en-US" dirty="0"/>
              <a:t>の基本操作・</a:t>
            </a:r>
            <a:r>
              <a:rPr kumimoji="1" lang="en-US" altLang="ja-JP" dirty="0"/>
              <a:t>VSPAERO</a:t>
            </a:r>
            <a:r>
              <a:rPr kumimoji="1" lang="ja-JP" altLang="en-US" dirty="0"/>
              <a:t>で解析をする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B9AF9D-6FD1-C534-12C1-22550D650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VSPAERO-VLM</a:t>
            </a:r>
            <a:r>
              <a:rPr kumimoji="1" lang="ja-JP" altLang="en-US" dirty="0"/>
              <a:t>での解析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C4EBC7-0CE2-80DF-3733-C62897A1F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05AF03-CC2B-43E5-3395-918D890E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0" y="1940559"/>
            <a:ext cx="5452832" cy="406368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65F04F6-206F-640C-EC02-18566947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01" y="2342998"/>
            <a:ext cx="5532599" cy="351312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D890F3-B6C5-DE97-9DCB-F8730BB3CBC8}"/>
              </a:ext>
            </a:extLst>
          </p:cNvPr>
          <p:cNvSpPr txBox="1"/>
          <p:nvPr/>
        </p:nvSpPr>
        <p:spPr>
          <a:xfrm>
            <a:off x="5902960" y="58918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なにかおかしい・・・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16AED7B-16BF-DA90-6626-BEF0FAD18CD5}"/>
              </a:ext>
            </a:extLst>
          </p:cNvPr>
          <p:cNvSpPr txBox="1"/>
          <p:nvPr/>
        </p:nvSpPr>
        <p:spPr>
          <a:xfrm>
            <a:off x="5232399" y="6195994"/>
            <a:ext cx="670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→</a:t>
            </a:r>
            <a:r>
              <a:rPr lang="en-US" altLang="ja-JP" dirty="0"/>
              <a:t>VSPAERO</a:t>
            </a:r>
            <a:r>
              <a:rPr lang="ja-JP" altLang="en-US" dirty="0"/>
              <a:t>の</a:t>
            </a:r>
            <a:r>
              <a:rPr lang="en-US" altLang="ja-JP" dirty="0"/>
              <a:t>VLM</a:t>
            </a:r>
            <a:r>
              <a:rPr lang="ja-JP" altLang="en-US" dirty="0"/>
              <a:t>はキャンバー面での計算のため、近似形状になる</a:t>
            </a:r>
            <a:endParaRPr lang="en-US" altLang="ja-JP" dirty="0"/>
          </a:p>
          <a:p>
            <a:r>
              <a:rPr lang="ja-JP" altLang="en-US" dirty="0"/>
              <a:t>翼の効果が支配的な機体の揚力の計算はとても得意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149923C-BB3C-6F09-BF61-47CF01F29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77" y="1035095"/>
            <a:ext cx="2165845" cy="132833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F077717-F8BA-A1AC-A933-7E286C2F301B}"/>
              </a:ext>
            </a:extLst>
          </p:cNvPr>
          <p:cNvSpPr txBox="1"/>
          <p:nvPr/>
        </p:nvSpPr>
        <p:spPr>
          <a:xfrm>
            <a:off x="9388027" y="1138682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実はパネル法解析もできる</a:t>
            </a:r>
          </a:p>
        </p:txBody>
      </p:sp>
    </p:spTree>
    <p:extLst>
      <p:ext uri="{BB962C8B-B14F-4D97-AF65-F5344CB8AC3E}">
        <p14:creationId xmlns:p14="http://schemas.microsoft.com/office/powerpoint/2010/main" val="26799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D26B84-5E7F-1632-A48D-900F9617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CFD</a:t>
            </a:r>
            <a:r>
              <a:rPr kumimoji="1" lang="ja-JP" altLang="en-US" dirty="0"/>
              <a:t>メッシュ（空力メッシュ）の作成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88907F-9B9E-E66C-759F-58C0CDE36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8FF1B-5880-4861-B9BE-D73DE9155A1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354DA6B-8093-F615-5D90-9D6C0FD8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1" y="828051"/>
            <a:ext cx="5612344" cy="27073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FA08CFD-02C9-C521-E9F2-290AEBB6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97" y="828051"/>
            <a:ext cx="5346573" cy="270734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7ECF73-74A3-E5FC-691E-9901F2697285}"/>
              </a:ext>
            </a:extLst>
          </p:cNvPr>
          <p:cNvSpPr txBox="1"/>
          <p:nvPr/>
        </p:nvSpPr>
        <p:spPr>
          <a:xfrm>
            <a:off x="6827520" y="981074"/>
            <a:ext cx="37417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とても細かいメッシュができました・・・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5945C07-F723-CA41-53BF-B611F0917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300" y="3636369"/>
            <a:ext cx="6811700" cy="3169585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88280991-8374-9886-85E4-84929502E6B3}"/>
              </a:ext>
            </a:extLst>
          </p:cNvPr>
          <p:cNvSpPr/>
          <p:nvPr/>
        </p:nvSpPr>
        <p:spPr>
          <a:xfrm>
            <a:off x="9624887" y="4922400"/>
            <a:ext cx="2326640" cy="4572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11E37A-C961-5B44-C199-2424502F881F}"/>
              </a:ext>
            </a:extLst>
          </p:cNvPr>
          <p:cNvSpPr txBox="1"/>
          <p:nvPr/>
        </p:nvSpPr>
        <p:spPr>
          <a:xfrm>
            <a:off x="6612524" y="5354080"/>
            <a:ext cx="30123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この２つで粗密を調整できる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D77F3844-2288-28C6-FB1F-CC36C18D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60" y="3737346"/>
            <a:ext cx="5192639" cy="3169585"/>
          </a:xfrm>
        </p:spPr>
        <p:txBody>
          <a:bodyPr/>
          <a:lstStyle/>
          <a:p>
            <a:r>
              <a:rPr kumimoji="1" lang="en-US" altLang="ja-JP" dirty="0"/>
              <a:t>Domain</a:t>
            </a:r>
            <a:r>
              <a:rPr kumimoji="1" lang="ja-JP" altLang="en-US" dirty="0"/>
              <a:t>の</a:t>
            </a:r>
            <a:r>
              <a:rPr lang="en-US" altLang="ja-JP" dirty="0"/>
              <a:t>Generate Half Mesh</a:t>
            </a:r>
            <a:r>
              <a:rPr lang="ja-JP" altLang="en-US" dirty="0"/>
              <a:t>をチェックして作成</a:t>
            </a:r>
            <a:endParaRPr lang="en-US" altLang="ja-JP" dirty="0"/>
          </a:p>
          <a:p>
            <a:pPr lvl="1"/>
            <a:r>
              <a:rPr kumimoji="1" lang="en-US" altLang="ja-JP" dirty="0"/>
              <a:t>Total Num Tris </a:t>
            </a:r>
            <a:r>
              <a:rPr kumimoji="1" lang="ja-JP" altLang="en-US" dirty="0"/>
              <a:t>が</a:t>
            </a:r>
            <a:r>
              <a:rPr kumimoji="1" lang="en-US" altLang="ja-JP" dirty="0"/>
              <a:t>2000</a:t>
            </a:r>
            <a:r>
              <a:rPr kumimoji="1" lang="ja-JP" altLang="en-US" dirty="0"/>
              <a:t>ぐらいだとそこそこ早く解析が終わる</a:t>
            </a:r>
            <a:endParaRPr kumimoji="1" lang="en-US" altLang="ja-JP" dirty="0"/>
          </a:p>
          <a:p>
            <a:r>
              <a:rPr kumimoji="1" lang="en-US" altLang="ja-JP" dirty="0"/>
              <a:t>UNLSI</a:t>
            </a:r>
            <a:r>
              <a:rPr kumimoji="1" lang="ja-JP" altLang="en-US" dirty="0"/>
              <a:t>で使用するのは</a:t>
            </a:r>
            <a:r>
              <a:rPr kumimoji="1" lang="en-US" altLang="ja-JP" dirty="0" err="1"/>
              <a:t>vspgeom</a:t>
            </a:r>
            <a:r>
              <a:rPr kumimoji="1" lang="ja-JP" altLang="en-US" dirty="0"/>
              <a:t>なので、</a:t>
            </a:r>
            <a:r>
              <a:rPr kumimoji="1" lang="en-US" altLang="ja-JP" dirty="0"/>
              <a:t>Output</a:t>
            </a:r>
            <a:r>
              <a:rPr kumimoji="1" lang="ja-JP" altLang="en-US" dirty="0"/>
              <a:t>でこれだけにしてもよい</a:t>
            </a:r>
          </a:p>
        </p:txBody>
      </p:sp>
    </p:spTree>
    <p:extLst>
      <p:ext uri="{BB962C8B-B14F-4D97-AF65-F5344CB8AC3E}">
        <p14:creationId xmlns:p14="http://schemas.microsoft.com/office/powerpoint/2010/main" val="1448580240"/>
      </p:ext>
    </p:extLst>
  </p:cSld>
  <p:clrMapOvr>
    <a:masterClrMapping/>
  </p:clrMapOvr>
</p:sld>
</file>

<file path=ppt/theme/theme1.xml><?xml version="1.0" encoding="utf-8"?>
<a:theme xmlns:a="http://schemas.openxmlformats.org/drawingml/2006/main" name="ICAS Glob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CA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CAS" id="{55CD6169-61E0-434D-AAB7-8C3BB9AD7CAB}" vid="{88473B53-10E6-427F-92D6-378EC605C6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1779</TotalTime>
  <Words>1186</Words>
  <Application>Microsoft Office PowerPoint</Application>
  <PresentationFormat>ワイド画面</PresentationFormat>
  <Paragraphs>158</Paragraphs>
  <Slides>17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ＭＳ Ｐゴシック</vt:lpstr>
      <vt:lpstr>Arial</vt:lpstr>
      <vt:lpstr>Calibri</vt:lpstr>
      <vt:lpstr>Helvetica</vt:lpstr>
      <vt:lpstr>Open Sans</vt:lpstr>
      <vt:lpstr>ICAS Globe</vt:lpstr>
      <vt:lpstr>ICAS</vt:lpstr>
      <vt:lpstr>UNLSI・openVSPワークショップ @東京大学・2024年3月14日</vt:lpstr>
      <vt:lpstr>本日の内容①</vt:lpstr>
      <vt:lpstr>本日の内容②</vt:lpstr>
      <vt:lpstr>事前準備の確認</vt:lpstr>
      <vt:lpstr>オープンソースプロジェクトの扱い方</vt:lpstr>
      <vt:lpstr>OpenVSPの基本操作・翼を作る</vt:lpstr>
      <vt:lpstr>OpenVSPの基本操作・パラメータを調整する</vt:lpstr>
      <vt:lpstr>OpenVSPの基本操作・VSPAEROで解析をする</vt:lpstr>
      <vt:lpstr>CFDメッシュ（空力メッシュ）の作成</vt:lpstr>
      <vt:lpstr>構造設計・FEAメッシュ（構造メッシュ）の作成</vt:lpstr>
      <vt:lpstr>UNLSIによる空力解析</vt:lpstr>
      <vt:lpstr>UNLSIによる構造解析</vt:lpstr>
      <vt:lpstr>UNLSIによる空力弾性解析</vt:lpstr>
      <vt:lpstr>人力飛行機モデル</vt:lpstr>
      <vt:lpstr>FEEのインストールと動作確認</vt:lpstr>
      <vt:lpstr>FEE構成ファイルの解説</vt:lpstr>
      <vt:lpstr>HPAシミュレーションの実行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UNLSI・openVSPワークショップ @東京大学・2024年3月14日</dc:title>
  <dc:creator>森田　直人</dc:creator>
  <cp:lastModifiedBy>森田　直人</cp:lastModifiedBy>
  <cp:revision>61</cp:revision>
  <dcterms:created xsi:type="dcterms:W3CDTF">2024-03-05T01:49:21Z</dcterms:created>
  <dcterms:modified xsi:type="dcterms:W3CDTF">2024-03-13T07:44:11Z</dcterms:modified>
</cp:coreProperties>
</file>